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1" r:id="rId6"/>
    <p:sldId id="257" r:id="rId7"/>
    <p:sldId id="276" r:id="rId8"/>
    <p:sldId id="277" r:id="rId9"/>
    <p:sldId id="278" r:id="rId10"/>
    <p:sldId id="283" r:id="rId11"/>
    <p:sldId id="263" r:id="rId12"/>
    <p:sldId id="279" r:id="rId13"/>
    <p:sldId id="280" r:id="rId14"/>
    <p:sldId id="281" r:id="rId15"/>
    <p:sldId id="282" r:id="rId16"/>
    <p:sldId id="290" r:id="rId17"/>
    <p:sldId id="288" r:id="rId18"/>
    <p:sldId id="286" r:id="rId19"/>
    <p:sldId id="289" r:id="rId20"/>
    <p:sldId id="285" r:id="rId21"/>
    <p:sldId id="284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41BA1-CB71-4336-A91A-52B584548AA0}" v="48" dt="2022-11-29T18:57:15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le, Renee - DCC Judge" userId="c56586ed-a78e-4fa7-95c2-18d4a9d30095" providerId="ADAL" clId="{F0C41BA1-CB71-4336-A91A-52B584548AA0}"/>
    <pc:docChg chg="custSel modSld">
      <pc:chgData name="Goble, Renee - DCC Judge" userId="c56586ed-a78e-4fa7-95c2-18d4a9d30095" providerId="ADAL" clId="{F0C41BA1-CB71-4336-A91A-52B584548AA0}" dt="2022-11-29T18:57:15.631" v="48" actId="20577"/>
      <pc:docMkLst>
        <pc:docMk/>
      </pc:docMkLst>
      <pc:sldChg chg="modSp mod modAnim">
        <pc:chgData name="Goble, Renee - DCC Judge" userId="c56586ed-a78e-4fa7-95c2-18d4a9d30095" providerId="ADAL" clId="{F0C41BA1-CB71-4336-A91A-52B584548AA0}" dt="2022-11-29T18:57:15.631" v="48" actId="20577"/>
        <pc:sldMkLst>
          <pc:docMk/>
          <pc:sldMk cId="4128070607" sldId="280"/>
        </pc:sldMkLst>
        <pc:spChg chg="mod">
          <ac:chgData name="Goble, Renee - DCC Judge" userId="c56586ed-a78e-4fa7-95c2-18d4a9d30095" providerId="ADAL" clId="{F0C41BA1-CB71-4336-A91A-52B584548AA0}" dt="2022-11-29T18:57:15.631" v="48" actId="20577"/>
          <ac:spMkLst>
            <pc:docMk/>
            <pc:sldMk cId="4128070607" sldId="280"/>
            <ac:spMk id="6" creationId="{6BE30947-FCEF-A3D7-4C0A-ACB657C664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11/29/2022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11/29/2022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11/29/2022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An2xQ2SrNSI?t=192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t6jPu9NWeGQ?t=41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02hSDh4hSpA?t=63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 Trial 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6B86B"/>
                </a:solidFill>
              </a:rPr>
              <a:t>BY: Judge Renee` A. Goble</a:t>
            </a:r>
          </a:p>
          <a:p>
            <a:r>
              <a:rPr lang="en-US" dirty="0">
                <a:solidFill>
                  <a:srgbClr val="96B86B"/>
                </a:solidFill>
              </a:rPr>
              <a:t>Denver county court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F9010BB-181E-FC9B-34B7-8528F9B5A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990600"/>
            <a:ext cx="4157591" cy="41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0C06-A82B-DDB2-7C34-C5770611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OBJECTION!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A0976-9D2F-AC87-348D-F92AE9177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Objections: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30947-FCEF-A3D7-4C0A-ACB657C664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Relevance</a:t>
            </a:r>
          </a:p>
          <a:p>
            <a:r>
              <a:rPr lang="en-US" dirty="0"/>
              <a:t>Hearsay</a:t>
            </a:r>
          </a:p>
          <a:p>
            <a:r>
              <a:rPr lang="en-US" dirty="0"/>
              <a:t>Speculation</a:t>
            </a:r>
          </a:p>
          <a:p>
            <a:r>
              <a:rPr lang="en-US" dirty="0"/>
              <a:t>Compound</a:t>
            </a:r>
          </a:p>
          <a:p>
            <a:r>
              <a:rPr lang="en-US" dirty="0"/>
              <a:t>Vague </a:t>
            </a:r>
          </a:p>
          <a:p>
            <a:r>
              <a:rPr lang="en-US" dirty="0"/>
              <a:t>Authentication</a:t>
            </a:r>
          </a:p>
          <a:p>
            <a:r>
              <a:rPr lang="en-US" dirty="0"/>
              <a:t>Foundation </a:t>
            </a:r>
          </a:p>
          <a:p>
            <a:r>
              <a:rPr lang="en-US" dirty="0"/>
              <a:t>Leading</a:t>
            </a:r>
          </a:p>
          <a:p>
            <a:r>
              <a:rPr lang="en-US" dirty="0"/>
              <a:t>Asked &amp; Answered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62EE1E-5DBF-BBCF-9409-FA61B3B574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3" y="1683391"/>
            <a:ext cx="412074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ou make my heart sing when you use text evidence correctly/ - Sound of ...">
            <a:extLst>
              <a:ext uri="{FF2B5EF4-FFF2-40B4-BE49-F238E27FC236}">
                <a16:creationId xmlns:a16="http://schemas.microsoft.com/office/drawing/2014/main" id="{4FF25870-294A-31B5-67E2-EE7D8A681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914400"/>
            <a:ext cx="571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8681E2-1E6F-798A-1992-D4F5DB4D650C}"/>
              </a:ext>
            </a:extLst>
          </p:cNvPr>
          <p:cNvSpPr txBox="1"/>
          <p:nvPr/>
        </p:nvSpPr>
        <p:spPr>
          <a:xfrm>
            <a:off x="7389812" y="175260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 copy of media on flash drive to play on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copies of all Exhibits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Plaintiff uses #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Defendant uses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Exhibits and disclosures are different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Court must keep copies for the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 exhibits – I love binders </a:t>
            </a:r>
          </a:p>
        </p:txBody>
      </p:sp>
    </p:spTree>
    <p:extLst>
      <p:ext uri="{BB962C8B-B14F-4D97-AF65-F5344CB8AC3E}">
        <p14:creationId xmlns:p14="http://schemas.microsoft.com/office/powerpoint/2010/main" val="39598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488C-5A3E-3525-3290-B08A7F40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Record on Appeal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6873-4D14-956F-F8AA-0A60E8F2551A}"/>
              </a:ext>
            </a:extLst>
          </p:cNvPr>
          <p:cNvSpPr txBox="1"/>
          <p:nvPr/>
        </p:nvSpPr>
        <p:spPr>
          <a:xfrm>
            <a:off x="989012" y="1828800"/>
            <a:ext cx="8610600" cy="238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Speak into microphone 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talk over each other, especially the JUDGE!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Pause for objections and rulings on objections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all exhibits are entered, including video and flash drives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4" name="Picture 6" descr="If you go to D'evelyn Junior/Senior High School, the Colorado Court of ...">
            <a:extLst>
              <a:ext uri="{FF2B5EF4-FFF2-40B4-BE49-F238E27FC236}">
                <a16:creationId xmlns:a16="http://schemas.microsoft.com/office/drawing/2014/main" id="{48C2738A-152F-9103-2783-BE29757B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4086313"/>
            <a:ext cx="3629024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ourt of Appeal overturns High Court judgment that allowed the Luigi ...">
            <a:extLst>
              <a:ext uri="{FF2B5EF4-FFF2-40B4-BE49-F238E27FC236}">
                <a16:creationId xmlns:a16="http://schemas.microsoft.com/office/drawing/2014/main" id="{A76A2F03-A952-72C6-520C-4780242C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43" y="4221057"/>
            <a:ext cx="45148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 Court Clerk ideas | court, clerks, bones funny">
            <a:extLst>
              <a:ext uri="{FF2B5EF4-FFF2-40B4-BE49-F238E27FC236}">
                <a16:creationId xmlns:a16="http://schemas.microsoft.com/office/drawing/2014/main" id="{390DA7BF-BA97-E42D-CDFA-5F95EFE5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42948"/>
            <a:ext cx="4967288" cy="65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f you recall the 90's.... | Lawyer jokes, Sayings, I love to laugh">
            <a:extLst>
              <a:ext uri="{FF2B5EF4-FFF2-40B4-BE49-F238E27FC236}">
                <a16:creationId xmlns:a16="http://schemas.microsoft.com/office/drawing/2014/main" id="{11D73A92-D822-5D9F-EC4C-95E0969B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278893"/>
            <a:ext cx="8001000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Excerpts From Court Reporters That Are Criminally Ridiculous - FAIL  Blog - Funny Fails">
            <a:extLst>
              <a:ext uri="{FF2B5EF4-FFF2-40B4-BE49-F238E27FC236}">
                <a16:creationId xmlns:a16="http://schemas.microsoft.com/office/drawing/2014/main" id="{D5F84E26-8FEF-894C-FD6F-A8EC351D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0"/>
            <a:ext cx="6015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umblr Thread On Ridiculous Overheards During Court Proceedings - FAIL Blog  - Funny Fails">
            <a:extLst>
              <a:ext uri="{FF2B5EF4-FFF2-40B4-BE49-F238E27FC236}">
                <a16:creationId xmlns:a16="http://schemas.microsoft.com/office/drawing/2014/main" id="{1E1DA410-8291-76CC-2CAD-AFD86D1D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68" y="0"/>
            <a:ext cx="6110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4949-41B0-DA11-8B32-A537C8FA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Jury 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E7D21-29CB-A795-5126-027CE834C6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Jury instruction conferences</a:t>
            </a:r>
          </a:p>
          <a:p>
            <a:r>
              <a:rPr lang="en-US" dirty="0"/>
              <a:t>DCC has a stock instructions, use them. </a:t>
            </a:r>
          </a:p>
          <a:p>
            <a:r>
              <a:rPr lang="en-US" dirty="0"/>
              <a:t>Stipulate to jury instructions </a:t>
            </a:r>
          </a:p>
          <a:p>
            <a:r>
              <a:rPr lang="en-US" dirty="0"/>
              <a:t>Jury instructions due 7 days before trial </a:t>
            </a:r>
          </a:p>
          <a:p>
            <a:r>
              <a:rPr lang="en-US" dirty="0"/>
              <a:t>Be prepared</a:t>
            </a:r>
          </a:p>
          <a:p>
            <a:r>
              <a:rPr lang="en-US" dirty="0"/>
              <a:t>Don’t waste time </a:t>
            </a:r>
          </a:p>
        </p:txBody>
      </p:sp>
      <p:pic>
        <p:nvPicPr>
          <p:cNvPr id="8194" name="Picture 2" descr="Considering a Jury Trial for Family Law Cases">
            <a:extLst>
              <a:ext uri="{FF2B5EF4-FFF2-40B4-BE49-F238E27FC236}">
                <a16:creationId xmlns:a16="http://schemas.microsoft.com/office/drawing/2014/main" id="{C654DF7C-08AB-E494-A3FA-3BF382A6A9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456649"/>
            <a:ext cx="4648200" cy="30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 3 Questions About Small Business Blogging - Thryv">
            <a:extLst>
              <a:ext uri="{FF2B5EF4-FFF2-40B4-BE49-F238E27FC236}">
                <a16:creationId xmlns:a16="http://schemas.microsoft.com/office/drawing/2014/main" id="{41F01C80-66C5-7639-BA1B-4D398D11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990600"/>
            <a:ext cx="7848600" cy="52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Best Practices for Trial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Trial Process </a:t>
            </a:r>
          </a:p>
          <a:p>
            <a:r>
              <a:rPr lang="en-US" dirty="0"/>
              <a:t>Evidence</a:t>
            </a:r>
          </a:p>
          <a:p>
            <a:r>
              <a:rPr lang="en-US" dirty="0"/>
              <a:t>Objections</a:t>
            </a:r>
          </a:p>
          <a:p>
            <a:r>
              <a:rPr lang="en-US" dirty="0"/>
              <a:t>Record on Appeal </a:t>
            </a:r>
          </a:p>
          <a:p>
            <a:r>
              <a:rPr lang="en-US" dirty="0"/>
              <a:t>Jury Instructions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BE PREPARED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DON’T WASTE TIME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FF1C4-6E0E-AB47-F3BC-8F9990DAF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https://youtu.be/An2xQ2SrNSI?t=192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suge knight court - Imgflip">
            <a:extLst>
              <a:ext uri="{FF2B5EF4-FFF2-40B4-BE49-F238E27FC236}">
                <a16:creationId xmlns:a16="http://schemas.microsoft.com/office/drawing/2014/main" id="{09052E92-00F8-CDAA-C64F-07B4B9D0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133600"/>
            <a:ext cx="5042730" cy="37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F8B5C05-C8BA-7A49-9D97-39ED5033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52" y="533400"/>
            <a:ext cx="587647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32543-D1AE-66E9-EF83-C1379BAB0831}"/>
              </a:ext>
            </a:extLst>
          </p:cNvPr>
          <p:cNvSpPr txBox="1"/>
          <p:nvPr/>
        </p:nvSpPr>
        <p:spPr>
          <a:xfrm>
            <a:off x="989012" y="46482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Trial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to tell your/your client’s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the Judge/Jury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Facts are applied the law and a decision is reached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6658-7285-9403-3D48-1A381325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Structure of a Trial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C1A00B-698C-CEAF-5305-734BACEADA91}"/>
              </a:ext>
            </a:extLst>
          </p:cNvPr>
          <p:cNvSpPr txBox="1"/>
          <p:nvPr/>
        </p:nvSpPr>
        <p:spPr>
          <a:xfrm>
            <a:off x="912812" y="1828800"/>
            <a:ext cx="10439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Opening = short summary of facts (3-5 min.)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Plaintiff goes first because they have the Burden of Proof = Preponderance of Evidence (more likely that not)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Witnesses – subpoena power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Exhibits – documents, pictures, video, text messages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Defendant goes second to present defense or counterclaims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Witnesses – subpoena power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Exhibits – documents, pictures, video, text messages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Closing = summary of facts as applied to law and explain what you/client wants and why you win. (5-10 min.)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lvl="2"/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E534-9991-54F6-DC2D-A4930452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85800"/>
            <a:ext cx="3428999" cy="1143000"/>
          </a:xfrm>
        </p:spPr>
        <p:txBody>
          <a:bodyPr/>
          <a:lstStyle/>
          <a:p>
            <a:pPr algn="ctr"/>
            <a:r>
              <a:rPr lang="en-US" dirty="0"/>
              <a:t>Direct Examination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03A0-3311-11F0-782C-17A81FCA2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3" y="2895600"/>
            <a:ext cx="3581400" cy="32305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Let the witness testify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Ask open-ended questions: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Who, what when, where, why, how, does, did?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960E-D914-08DE-5AF3-1A405823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https://youtu.be/t6jPu9NWeGQ?t=41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Cross Examination Cartoons and Comics - funny pictures from CartoonStock">
            <a:extLst>
              <a:ext uri="{FF2B5EF4-FFF2-40B4-BE49-F238E27FC236}">
                <a16:creationId xmlns:a16="http://schemas.microsoft.com/office/drawing/2014/main" id="{79FBBFC3-FD38-65F0-9A96-CB75C0EF8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1600200"/>
            <a:ext cx="6148387" cy="49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E534-9991-54F6-DC2D-A4930452F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85800"/>
            <a:ext cx="3428999" cy="1143000"/>
          </a:xfrm>
        </p:spPr>
        <p:txBody>
          <a:bodyPr/>
          <a:lstStyle/>
          <a:p>
            <a:pPr algn="ctr"/>
            <a:r>
              <a:rPr lang="en-US" dirty="0"/>
              <a:t>Cross  Examination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03A0-3311-11F0-782C-17A81FCA2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3" y="2895600"/>
            <a:ext cx="3581400" cy="323056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Short Leading Questions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Make them agree with you and say, “yes”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Isn’t it true the sky is blue?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You agree with me that pizza has cheese on 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Get to the point!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Don’t repeat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960E-D914-08DE-5AF3-1A4058230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https://youtu.be/02hSDh4hSpA?t=63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Cross Examination Cartoons and Comics - funny pictures from CartoonStock">
            <a:extLst>
              <a:ext uri="{FF2B5EF4-FFF2-40B4-BE49-F238E27FC236}">
                <a16:creationId xmlns:a16="http://schemas.microsoft.com/office/drawing/2014/main" id="{4930E535-5644-6163-701D-05B62CCC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600200"/>
            <a:ext cx="3606800" cy="51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2264-FDB8-416F-7CDA-F111FF1B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Evidence?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847C-EA3E-6A02-238A-03D0BB95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538681"/>
            <a:ext cx="9601200" cy="31857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Testimonial – Direct and Cross examination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Demonstrative – illustrates witness testimony; </a:t>
            </a:r>
            <a:r>
              <a:rPr lang="en-US" dirty="0" err="1"/>
              <a:t>ie</a:t>
            </a:r>
            <a:r>
              <a:rPr lang="en-US" dirty="0"/>
              <a:t>. diagrams, pictures maps, video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Documentary – contracts, emails,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Real – i.e. weapon, clothing, car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FE4A82-EAF0-89FF-CE73-1ADF8304A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4194938"/>
            <a:ext cx="5410200" cy="264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F5B2-E9D0-C30E-B016-3D263B2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Evidence in the Record?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C58E96-5648-8044-50FB-554BFB83816F}"/>
              </a:ext>
            </a:extLst>
          </p:cNvPr>
          <p:cNvSpPr txBox="1"/>
          <p:nvPr/>
        </p:nvSpPr>
        <p:spPr>
          <a:xfrm>
            <a:off x="6627812" y="2438400"/>
            <a:ext cx="464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Colorado Rules of Evidence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Testimony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Exhibits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Stipulated Facts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6" name="Picture 8" descr="One Does Not Simply Meme - Imgflip">
            <a:extLst>
              <a:ext uri="{FF2B5EF4-FFF2-40B4-BE49-F238E27FC236}">
                <a16:creationId xmlns:a16="http://schemas.microsoft.com/office/drawing/2014/main" id="{A6DBAA77-8A46-E71E-5A4F-FCCF5607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971800"/>
            <a:ext cx="529715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587</TotalTime>
  <Words>444</Words>
  <Application>Microsoft Office PowerPoint</Application>
  <PresentationFormat>Custom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</vt:lpstr>
      <vt:lpstr>Wingdings</vt:lpstr>
      <vt:lpstr>Woodgrain 16x9</vt:lpstr>
      <vt:lpstr>Effective Trial Presentation </vt:lpstr>
      <vt:lpstr>Best Practices for Trial </vt:lpstr>
      <vt:lpstr> BE PREPARED   DON’T WASTE TIME   </vt:lpstr>
      <vt:lpstr>PowerPoint Presentation</vt:lpstr>
      <vt:lpstr>Structure of a Trial </vt:lpstr>
      <vt:lpstr>Direct Examination </vt:lpstr>
      <vt:lpstr>Cross  Examination </vt:lpstr>
      <vt:lpstr>What is Evidence?</vt:lpstr>
      <vt:lpstr>How do you get Evidence in the Record?</vt:lpstr>
      <vt:lpstr>OBJECTION!</vt:lpstr>
      <vt:lpstr>PowerPoint Presentation</vt:lpstr>
      <vt:lpstr>Record on Appeal</vt:lpstr>
      <vt:lpstr>PowerPoint Presentation</vt:lpstr>
      <vt:lpstr>PowerPoint Presentation</vt:lpstr>
      <vt:lpstr>PowerPoint Presentation</vt:lpstr>
      <vt:lpstr>PowerPoint Presentation</vt:lpstr>
      <vt:lpstr>Jury Instructions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Trial Presentation </dc:title>
  <dc:creator>Goble, Renee - DCC Judge</dc:creator>
  <cp:lastModifiedBy>Goble, Renee - DCC Judge</cp:lastModifiedBy>
  <cp:revision>3</cp:revision>
  <dcterms:created xsi:type="dcterms:W3CDTF">2022-09-21T18:38:24Z</dcterms:created>
  <dcterms:modified xsi:type="dcterms:W3CDTF">2022-11-29T18:57:19Z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